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9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3" r:id="rId15"/>
    <p:sldId id="277" r:id="rId16"/>
    <p:sldId id="276" r:id="rId17"/>
    <p:sldId id="278" r:id="rId18"/>
    <p:sldId id="279" r:id="rId19"/>
  </p:sldIdLst>
  <p:sldSz cx="9144000" cy="6858000" type="screen4x3"/>
  <p:notesSz cx="6811963" cy="99425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B942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 autoAdjust="0"/>
    <p:restoredTop sz="94660"/>
  </p:normalViewPr>
  <p:slideViewPr>
    <p:cSldViewPr>
      <p:cViewPr varScale="1">
        <p:scale>
          <a:sx n="79" d="100"/>
          <a:sy n="79" d="100"/>
        </p:scale>
        <p:origin x="-9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172" y="-108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0112" y="0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388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0112" y="9445388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5029E26-3CDE-4E2A-9243-F4CFA73F77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7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0112" y="0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73637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262" y="4722695"/>
            <a:ext cx="4995440" cy="447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388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0112" y="9445388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D204273-9E39-4C9A-A251-EF1633DCAA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993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1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873" indent="-28572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2881" indent="-228577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035" indent="-228577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187" indent="-228577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493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5798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53BFDE4-B6D6-4AAF-AAA8-AF5364D24C77}" type="slidenum">
              <a:rPr lang="en-GB" sz="1200">
                <a:latin typeface="Arial" charset="0"/>
              </a:rPr>
              <a:pPr/>
              <a:t>2</a:t>
            </a:fld>
            <a:endParaRPr lang="en-GB" sz="1200">
              <a:latin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873" indent="-28572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2881" indent="-228577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035" indent="-228577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187" indent="-228577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493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5798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9941FFE-6C10-4F3F-A777-C755501375E7}" type="slidenum">
              <a:rPr lang="en-GB" sz="1200">
                <a:latin typeface="Arial" charset="0"/>
              </a:rPr>
              <a:pPr/>
              <a:t>9</a:t>
            </a:fld>
            <a:endParaRPr lang="en-GB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873" indent="-28572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2881" indent="-228577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035" indent="-228577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187" indent="-228577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493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5798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9941FFE-6C10-4F3F-A777-C755501375E7}" type="slidenum">
              <a:rPr lang="en-GB" sz="1200">
                <a:latin typeface="Arial" charset="0"/>
              </a:rPr>
              <a:pPr/>
              <a:t>10</a:t>
            </a:fld>
            <a:endParaRPr lang="en-GB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873" indent="-28572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2881" indent="-228577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035" indent="-228577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187" indent="-228577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493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5798" indent="-2285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9941FFE-6C10-4F3F-A777-C755501375E7}" type="slidenum">
              <a:rPr lang="en-GB" sz="1200">
                <a:latin typeface="Arial" charset="0"/>
              </a:rPr>
              <a:pPr/>
              <a:t>11</a:t>
            </a:fld>
            <a:endParaRPr lang="en-GB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75048"/>
          </a:xfrm>
        </p:spPr>
        <p:txBody>
          <a:bodyPr/>
          <a:lstStyle>
            <a:lvl1pPr marL="0" indent="0" algn="ctr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" name="Straight Connector 2"/>
          <p:cNvCxnSpPr/>
          <p:nvPr userDrawn="1"/>
        </p:nvCxnSpPr>
        <p:spPr bwMode="gray">
          <a:xfrm>
            <a:off x="7243117" y="6309320"/>
            <a:ext cx="0" cy="3592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539552" y="6093876"/>
            <a:ext cx="83529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 err="1" smtClean="0">
                <a:latin typeface="+mn-lt"/>
              </a:rPr>
              <a:t>Disclaimer</a:t>
            </a:r>
            <a:r>
              <a:rPr lang="fr-FR" sz="1000" i="1" dirty="0" smtClean="0">
                <a:latin typeface="+mn-lt"/>
              </a:rPr>
              <a:t>: The </a:t>
            </a:r>
            <a:r>
              <a:rPr lang="fr-FR" sz="1000" i="1" dirty="0" err="1" smtClean="0">
                <a:latin typeface="+mn-lt"/>
              </a:rPr>
              <a:t>views</a:t>
            </a:r>
            <a:r>
              <a:rPr lang="fr-FR" sz="1000" i="1" dirty="0" smtClean="0">
                <a:latin typeface="+mn-lt"/>
              </a:rPr>
              <a:t> and opinions </a:t>
            </a:r>
            <a:r>
              <a:rPr lang="fr-FR" sz="1000" i="1" dirty="0" err="1" smtClean="0">
                <a:latin typeface="+mn-lt"/>
              </a:rPr>
              <a:t>expressed</a:t>
            </a:r>
            <a:r>
              <a:rPr lang="fr-FR" sz="1000" i="1" dirty="0" smtClean="0">
                <a:latin typeface="+mn-lt"/>
              </a:rPr>
              <a:t> </a:t>
            </a:r>
            <a:r>
              <a:rPr lang="fr-FR" sz="1000" i="1" dirty="0" err="1" smtClean="0">
                <a:latin typeface="+mn-lt"/>
              </a:rPr>
              <a:t>herein</a:t>
            </a:r>
            <a:r>
              <a:rPr lang="fr-FR" sz="1000" i="1" dirty="0" smtClean="0">
                <a:latin typeface="+mn-lt"/>
              </a:rPr>
              <a:t> do not </a:t>
            </a:r>
            <a:r>
              <a:rPr lang="fr-FR" sz="1000" i="1" dirty="0" err="1" smtClean="0">
                <a:latin typeface="+mn-lt"/>
              </a:rPr>
              <a:t>necessarily</a:t>
            </a:r>
            <a:r>
              <a:rPr lang="fr-FR" sz="1000" i="1" dirty="0" smtClean="0">
                <a:latin typeface="+mn-lt"/>
              </a:rPr>
              <a:t> </a:t>
            </a:r>
            <a:r>
              <a:rPr lang="fr-FR" sz="1000" i="1" dirty="0" err="1" smtClean="0">
                <a:latin typeface="+mn-lt"/>
              </a:rPr>
              <a:t>reflect</a:t>
            </a:r>
            <a:r>
              <a:rPr lang="fr-FR" sz="1000" i="1" dirty="0" smtClean="0">
                <a:latin typeface="+mn-lt"/>
              </a:rPr>
              <a:t> </a:t>
            </a:r>
            <a:r>
              <a:rPr lang="fr-FR" sz="1000" i="1" dirty="0" err="1" smtClean="0">
                <a:latin typeface="+mn-lt"/>
              </a:rPr>
              <a:t>those</a:t>
            </a:r>
            <a:r>
              <a:rPr lang="fr-FR" sz="1000" i="1" dirty="0" smtClean="0">
                <a:latin typeface="+mn-lt"/>
              </a:rPr>
              <a:t> of the ITER Organization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61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609600"/>
            <a:ext cx="2000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609600"/>
            <a:ext cx="5848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7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3088" y="609600"/>
            <a:ext cx="800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61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82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98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134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08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5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55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3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7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13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6096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752600"/>
            <a:ext cx="8001000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38" name="Picture 14" descr="PowerPoint_Graphic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590800" y="6375370"/>
            <a:ext cx="45734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dirty="0" smtClean="0">
                <a:solidFill>
                  <a:schemeClr val="tx1"/>
                </a:solidFill>
                <a:latin typeface="+mj-lt"/>
              </a:rPr>
              <a:t>Fall  2014 EPICS 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Collaboration Meeting</a:t>
            </a:r>
            <a:r>
              <a:rPr lang="en-GB" sz="800" dirty="0" smtClean="0">
                <a:solidFill>
                  <a:schemeClr val="tx1"/>
                </a:solidFill>
                <a:latin typeface="+mj-lt"/>
              </a:rPr>
              <a:t>,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 20-23 Oct 2014, CEA </a:t>
            </a:r>
            <a:r>
              <a:rPr lang="en-GB" sz="800" baseline="0" dirty="0" err="1" smtClean="0">
                <a:solidFill>
                  <a:schemeClr val="tx1"/>
                </a:solidFill>
                <a:latin typeface="+mj-lt"/>
              </a:rPr>
              <a:t>Saclay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, France</a:t>
            </a:r>
            <a:endParaRPr lang="en-GB" sz="800" dirty="0" smtClean="0">
              <a:solidFill>
                <a:schemeClr val="tx1"/>
              </a:solidFill>
              <a:latin typeface="+mj-lt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2014, ITER Organization</a:t>
            </a:r>
            <a:r>
              <a:rPr lang="en-GB" sz="800" dirty="0" smtClean="0">
                <a:solidFill>
                  <a:schemeClr val="tx1"/>
                </a:solidFill>
                <a:latin typeface="+mj-lt"/>
              </a:rPr>
              <a:t>	</a:t>
            </a:r>
            <a:endParaRPr lang="en-GB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6373950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dirty="0">
                <a:latin typeface="+mj-lt"/>
              </a:rPr>
              <a:t>Page </a:t>
            </a:r>
            <a:fld id="{47BA91C2-74BF-4480-8BF1-C44F20807924}" type="slidenum">
              <a:rPr lang="en-GB" sz="800" smtClean="0"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endParaRPr lang="en-GB" sz="800" dirty="0"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 bwMode="gray">
          <a:xfrm>
            <a:off x="7243117" y="6309320"/>
            <a:ext cx="0" cy="3592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l" defTabSz="795338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l" defTabSz="79533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36650" indent="-188913" algn="l" defTabSz="795338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11300" indent="-184150" algn="l" defTabSz="79533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microsoft.com/office/2007/relationships/media" Target="../media/media2.mpg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avi"/><Relationship Id="rId11" Type="http://schemas.openxmlformats.org/officeDocument/2006/relationships/image" Target="../media/image12.png"/><Relationship Id="rId5" Type="http://schemas.microsoft.com/office/2007/relationships/media" Target="../media/media3.avi"/><Relationship Id="rId10" Type="http://schemas.openxmlformats.org/officeDocument/2006/relationships/image" Target="../media/image11.png"/><Relationship Id="rId4" Type="http://schemas.openxmlformats.org/officeDocument/2006/relationships/video" Target="../media/media2.m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7096" y="476672"/>
            <a:ext cx="7772400" cy="834040"/>
          </a:xfrm>
        </p:spPr>
        <p:txBody>
          <a:bodyPr/>
          <a:lstStyle/>
          <a:p>
            <a:r>
              <a:rPr lang="en-US" dirty="0" smtClean="0"/>
              <a:t>Status of ITER and CODAC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15239"/>
            <a:ext cx="6400800" cy="936107"/>
          </a:xfrm>
        </p:spPr>
        <p:txBody>
          <a:bodyPr/>
          <a:lstStyle/>
          <a:p>
            <a:r>
              <a:rPr lang="en-US" sz="1800" dirty="0" smtClean="0"/>
              <a:t>Ralph Lange</a:t>
            </a:r>
            <a:endParaRPr lang="en-US" sz="1800" dirty="0"/>
          </a:p>
          <a:p>
            <a:r>
              <a:rPr lang="en-US" sz="1600" dirty="0" smtClean="0"/>
              <a:t>ITER Organization</a:t>
            </a:r>
          </a:p>
          <a:p>
            <a:r>
              <a:rPr lang="en-US" sz="1600" dirty="0" smtClean="0"/>
              <a:t>Control System Division</a:t>
            </a:r>
            <a:endParaRPr lang="en-US" sz="1600" dirty="0" smtClean="0"/>
          </a:p>
        </p:txBody>
      </p:sp>
      <p:pic>
        <p:nvPicPr>
          <p:cNvPr id="5" name="Picture 2" descr="http://www.iter.org/doc/all/content/com/gallery/Media/6%20-%20Scenic/buildin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5" y="1268760"/>
            <a:ext cx="8001000" cy="377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612000"/>
            <a:ext cx="7586663" cy="545782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3275856" y="2636912"/>
            <a:ext cx="1656184" cy="504056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200"/>
            <a:ext cx="9144000" cy="4673404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8000" y="0"/>
            <a:ext cx="2371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 smtClean="0">
                <a:latin typeface="+mn-lt"/>
              </a:rPr>
              <a:t>Architecture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1217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850" y="5149850"/>
            <a:ext cx="8108950" cy="1109663"/>
          </a:xfrm>
          <a:prstGeom prst="rect">
            <a:avLst/>
          </a:prstGeom>
          <a:noFill/>
        </p:spPr>
        <p:txBody>
          <a:bodyPr wrap="none"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800" dirty="0">
                <a:latin typeface="+mn-lt"/>
              </a:rPr>
              <a:t>ITER control system is broken down in 18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ITER control groups </a:t>
            </a:r>
            <a:r>
              <a:rPr lang="en-US" sz="1800" dirty="0" smtClean="0">
                <a:latin typeface="+mn-lt"/>
              </a:rPr>
              <a:t>(CBS level 1)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800" dirty="0">
                <a:latin typeface="+mn-lt"/>
              </a:rPr>
              <a:t>An ITER control group </a:t>
            </a:r>
            <a:r>
              <a:rPr lang="en-US" sz="1800" dirty="0" smtClean="0">
                <a:latin typeface="+mn-lt"/>
              </a:rPr>
              <a:t>contains </a:t>
            </a:r>
            <a:r>
              <a:rPr lang="en-US" sz="1800" dirty="0">
                <a:latin typeface="+mn-lt"/>
              </a:rPr>
              <a:t>many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Plant System I&amp;C </a:t>
            </a:r>
            <a:r>
              <a:rPr lang="en-US" sz="1800" dirty="0">
                <a:latin typeface="+mn-lt"/>
              </a:rPr>
              <a:t>(CBS level 2</a:t>
            </a:r>
            <a:r>
              <a:rPr lang="en-US" sz="1800" dirty="0" smtClean="0">
                <a:latin typeface="+mn-lt"/>
              </a:rPr>
              <a:t>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800" dirty="0">
                <a:latin typeface="+mn-lt"/>
              </a:rPr>
              <a:t>A </a:t>
            </a:r>
            <a:r>
              <a:rPr lang="en-US" sz="1800" dirty="0" smtClean="0">
                <a:latin typeface="+mn-lt"/>
              </a:rPr>
              <a:t>Plant System I&amp;C </a:t>
            </a:r>
            <a:r>
              <a:rPr lang="en-US" sz="1800" dirty="0">
                <a:latin typeface="+mn-lt"/>
              </a:rPr>
              <a:t>is a deliverable from a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procurement arrangement (IN-KIND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800" dirty="0">
                <a:latin typeface="+mn-lt"/>
              </a:rPr>
              <a:t>A procurement arrangement delivers </a:t>
            </a:r>
            <a:r>
              <a:rPr lang="en-US" sz="1800" dirty="0" smtClean="0">
                <a:latin typeface="+mn-lt"/>
              </a:rPr>
              <a:t>a part, one </a:t>
            </a:r>
            <a:r>
              <a:rPr lang="en-US" sz="1800" dirty="0">
                <a:latin typeface="+mn-lt"/>
              </a:rPr>
              <a:t>or many </a:t>
            </a:r>
            <a:r>
              <a:rPr lang="en-US" sz="1800" dirty="0" smtClean="0">
                <a:latin typeface="+mn-lt"/>
              </a:rPr>
              <a:t>Plant System I&amp;C</a:t>
            </a:r>
            <a:endParaRPr lang="en-US" sz="1800" dirty="0"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1800" dirty="0">
              <a:solidFill>
                <a:srgbClr val="C00000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1800" dirty="0"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18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200"/>
            <a:ext cx="9144000" cy="4673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200"/>
            <a:ext cx="9144000" cy="4673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200"/>
            <a:ext cx="9144000" cy="4673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200"/>
            <a:ext cx="9144000" cy="46734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200"/>
            <a:ext cx="9144000" cy="46734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200"/>
            <a:ext cx="9144000" cy="4673404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8000" y="0"/>
            <a:ext cx="2371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 smtClean="0">
                <a:latin typeface="+mn-lt"/>
              </a:rPr>
              <a:t>Architecture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30039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8938" y="1843088"/>
            <a:ext cx="8359775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 defTabSz="795338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defTabSz="795338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defTabSz="795338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defTabSz="795338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defTabSz="795338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795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795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795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795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indent="0" algn="ctr" eaLnBrk="1" hangingPunct="1">
              <a:spcBef>
                <a:spcPct val="20000"/>
              </a:spcBef>
              <a:defRPr/>
            </a:pPr>
            <a:r>
              <a:rPr lang="en-US" sz="2000" b="1" dirty="0" smtClean="0">
                <a:latin typeface="Arial" charset="0"/>
              </a:rPr>
              <a:t>MITIGATION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Define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standards, specifications and interfaces </a:t>
            </a:r>
            <a:r>
              <a:rPr lang="en-US" sz="2000" dirty="0" smtClean="0">
                <a:latin typeface="Arial" charset="0"/>
              </a:rPr>
              <a:t>applicable to all plant systems instrumentation and control (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PCDH</a:t>
            </a:r>
            <a:r>
              <a:rPr lang="en-US" sz="2000" dirty="0" smtClean="0">
                <a:latin typeface="Arial" charset="0"/>
              </a:rPr>
              <a:t>)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Develop and distribute a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control system framework </a:t>
            </a:r>
            <a:r>
              <a:rPr lang="en-US" sz="2000" dirty="0" smtClean="0">
                <a:latin typeface="Arial" charset="0"/>
              </a:rPr>
              <a:t>that implements standards defined in PCDH and guarantees that the local control system can be integrated into the central system (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CODAC Core System</a:t>
            </a:r>
            <a:r>
              <a:rPr lang="en-US" sz="2000" dirty="0" smtClean="0">
                <a:latin typeface="Arial" charset="0"/>
              </a:rPr>
              <a:t>)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Provide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user support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Organize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training</a:t>
            </a:r>
            <a:r>
              <a:rPr lang="en-US" sz="2000" dirty="0" smtClean="0">
                <a:latin typeface="Arial" charset="0"/>
              </a:rPr>
              <a:t>; PCDH campaign, </a:t>
            </a:r>
          </a:p>
          <a:p>
            <a:pPr marL="0" indent="0" eaLnBrk="1" hangingPunct="1">
              <a:spcBef>
                <a:spcPct val="20000"/>
              </a:spcBef>
              <a:defRPr/>
            </a:pPr>
            <a:r>
              <a:rPr lang="en-US" sz="2000" dirty="0" smtClean="0">
                <a:latin typeface="Arial" charset="0"/>
              </a:rPr>
              <a:t>			CODAC Core System hands-on workshops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Provide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I&amp;C Integration Kit </a:t>
            </a:r>
            <a:r>
              <a:rPr lang="en-US" sz="2000" dirty="0" smtClean="0">
                <a:latin typeface="Arial" charset="0"/>
              </a:rPr>
              <a:t>free of charge (PSH, Mini-CODAC, switch)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>
                <a:latin typeface="Arial" charset="0"/>
              </a:rPr>
              <a:t>Demonstrate system on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pilot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projects</a:t>
            </a:r>
          </a:p>
        </p:txBody>
      </p:sp>
      <p:sp>
        <p:nvSpPr>
          <p:cNvPr id="51205" name="Text Box 4"/>
          <p:cNvSpPr txBox="1">
            <a:spLocks noChangeArrowheads="1"/>
          </p:cNvSpPr>
          <p:nvPr/>
        </p:nvSpPr>
        <p:spPr bwMode="auto">
          <a:xfrm>
            <a:off x="108000" y="0"/>
            <a:ext cx="21194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>
                <a:latin typeface="+mj-lt"/>
              </a:rPr>
              <a:t>Integration</a:t>
            </a:r>
            <a:endParaRPr lang="en-GB" sz="3200" dirty="0">
              <a:latin typeface="+mj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28675" y="661988"/>
            <a:ext cx="7561263" cy="1111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5338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defTabSz="795338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defTabSz="795338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defTabSz="795338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defTabSz="795338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795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795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795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795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dirty="0">
                <a:latin typeface="Arial" charset="0"/>
              </a:rPr>
              <a:t>The main challenge for ITER Control System </a:t>
            </a:r>
            <a:r>
              <a:rPr lang="en-US" dirty="0" smtClean="0">
                <a:latin typeface="Arial" charset="0"/>
              </a:rPr>
              <a:t>is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b="1" u="sng" dirty="0" smtClean="0">
                <a:solidFill>
                  <a:srgbClr val="FF0000"/>
                </a:solidFill>
                <a:latin typeface="Arial" charset="0"/>
              </a:rPr>
              <a:t>INTEGRATION</a:t>
            </a:r>
            <a:endParaRPr lang="en-US" sz="200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2000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618" y="509174"/>
            <a:ext cx="2826879" cy="233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8000" y="0"/>
            <a:ext cx="8424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en-US" sz="3200" dirty="0">
                <a:latin typeface="+mj-lt"/>
              </a:rPr>
              <a:t>I&amp;C standards </a:t>
            </a:r>
            <a:r>
              <a:rPr lang="en-US" altLang="en-US" sz="3200" dirty="0" smtClean="0">
                <a:latin typeface="+mj-lt"/>
              </a:rPr>
              <a:t>– catalogue products </a:t>
            </a:r>
            <a:endParaRPr lang="en-GB" altLang="en-US" sz="3200" dirty="0">
              <a:latin typeface="+mj-lt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08000" y="548101"/>
            <a:ext cx="584610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indent="0" algn="l">
              <a:spcBef>
                <a:spcPts val="600"/>
              </a:spcBef>
            </a:pPr>
            <a:r>
              <a:rPr lang="en-US" alt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800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control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Siemens 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S7-300 and S7-400 products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ET200M 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ET200S for </a:t>
            </a:r>
            <a:r>
              <a:rPr lang="en-US" alt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I/O</a:t>
            </a:r>
            <a:endParaRPr lang="en-US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overing 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  <a:r>
              <a:rPr lang="en-US" alt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 </a:t>
            </a:r>
            <a:endParaRPr lang="en-US" altLang="en-US" sz="1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7" y="2048008"/>
            <a:ext cx="1229860" cy="260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07" y="2840095"/>
            <a:ext cx="1250578" cy="126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203848" y="2348880"/>
            <a:ext cx="579437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indent="0" algn="l">
              <a:spcBef>
                <a:spcPts val="600"/>
              </a:spcBef>
            </a:pPr>
            <a:r>
              <a:rPr lang="en-US" altLang="en-US" sz="1600" dirty="0" smtClean="0">
                <a:solidFill>
                  <a:schemeClr val="tx2"/>
                </a:solidFill>
                <a:latin typeface="+mn-lt"/>
              </a:rPr>
              <a:t>		</a:t>
            </a:r>
            <a:r>
              <a:rPr lang="en-US" altLang="en-US" sz="1800" u="sng" dirty="0" smtClean="0">
                <a:solidFill>
                  <a:schemeClr val="tx2"/>
                </a:solidFill>
                <a:latin typeface="+mn-lt"/>
              </a:rPr>
              <a:t>Cubicles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600" dirty="0" smtClean="0">
                <a:solidFill>
                  <a:schemeClr val="tx2"/>
                </a:solidFill>
                <a:latin typeface="+mn-lt"/>
              </a:rPr>
              <a:t>Schneider </a:t>
            </a:r>
            <a:r>
              <a:rPr lang="en-US" altLang="en-US" sz="1600" dirty="0">
                <a:solidFill>
                  <a:schemeClr val="tx2"/>
                </a:solidFill>
                <a:latin typeface="+mn-lt"/>
              </a:rPr>
              <a:t>Electric products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600" dirty="0">
                <a:solidFill>
                  <a:schemeClr val="tx2"/>
                </a:solidFill>
                <a:latin typeface="+mn-lt"/>
              </a:rPr>
              <a:t>Address floor standing and wall mounted cubicles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600" dirty="0">
                <a:solidFill>
                  <a:schemeClr val="tx2"/>
                </a:solidFill>
                <a:latin typeface="+mn-lt"/>
              </a:rPr>
              <a:t>Address Standard and EMC protected</a:t>
            </a:r>
            <a:r>
              <a:rPr lang="en-US" altLang="en-US" sz="1600" dirty="0" smtClean="0">
                <a:solidFill>
                  <a:schemeClr val="tx2"/>
                </a:solidFill>
                <a:latin typeface="+mn-lt"/>
              </a:rPr>
              <a:t>.</a:t>
            </a:r>
            <a:endParaRPr lang="en-US" altLang="en-US" sz="1600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972" y="3789040"/>
            <a:ext cx="4384134" cy="245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81074" y="4512380"/>
            <a:ext cx="5578351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indent="0" algn="l">
              <a:spcBef>
                <a:spcPts val="600"/>
              </a:spcBef>
            </a:pPr>
            <a:r>
              <a:rPr lang="en-US" altLang="en-US" sz="1600" dirty="0" smtClean="0">
                <a:solidFill>
                  <a:schemeClr val="tx2"/>
                </a:solidFill>
                <a:latin typeface="+mn-lt"/>
              </a:rPr>
              <a:t>		</a:t>
            </a:r>
            <a:r>
              <a:rPr lang="en-US" altLang="en-US" sz="1800" u="sng" dirty="0" smtClean="0">
                <a:solidFill>
                  <a:schemeClr val="tx2"/>
                </a:solidFill>
                <a:latin typeface="+mn-lt"/>
              </a:rPr>
              <a:t>Fast control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600" dirty="0" smtClean="0">
                <a:solidFill>
                  <a:schemeClr val="tx2"/>
                </a:solidFill>
                <a:latin typeface="+mn-lt"/>
              </a:rPr>
              <a:t>PCI Express. CPU and I/O segregated </a:t>
            </a: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600" dirty="0" smtClean="0">
                <a:solidFill>
                  <a:schemeClr val="tx2"/>
                </a:solidFill>
                <a:latin typeface="+mn-lt"/>
              </a:rPr>
              <a:t>Mainly National Instruments products</a:t>
            </a:r>
            <a:endParaRPr lang="en-US" altLang="en-US" sz="1600" dirty="0">
              <a:solidFill>
                <a:schemeClr val="tx2"/>
              </a:solidFill>
              <a:latin typeface="+mn-lt"/>
            </a:endParaRPr>
          </a:p>
          <a:p>
            <a:pPr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en-US" sz="1600" dirty="0" smtClean="0">
                <a:solidFill>
                  <a:schemeClr val="tx2"/>
                </a:solidFill>
                <a:latin typeface="+mn-lt"/>
              </a:rPr>
              <a:t>Covering acquisition and control &gt; 50 </a:t>
            </a:r>
            <a:r>
              <a:rPr lang="en-US" altLang="en-US" sz="1600" dirty="0" smtClean="0">
                <a:solidFill>
                  <a:schemeClr val="tx2"/>
                </a:solidFill>
                <a:latin typeface="+mn-lt"/>
              </a:rPr>
              <a:t>Hz</a:t>
            </a:r>
            <a:endParaRPr lang="en-US" altLang="en-US" sz="1600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940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20563" y="915144"/>
            <a:ext cx="6765266" cy="4818112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kern="0" dirty="0" smtClean="0"/>
              <a:t>The selected operating system is </a:t>
            </a:r>
            <a:r>
              <a:rPr lang="en-US" sz="2000" b="1" kern="0" dirty="0" smtClean="0">
                <a:solidFill>
                  <a:srgbClr val="C00000"/>
                </a:solidFill>
              </a:rPr>
              <a:t>Red Hat Enterprise Linux</a:t>
            </a:r>
            <a:r>
              <a:rPr lang="en-US" sz="2000" kern="0" dirty="0" smtClean="0"/>
              <a:t> for the x86-64 architecture (RHEL x86_64)</a:t>
            </a:r>
          </a:p>
          <a:p>
            <a:pPr marL="287338" lvl="1" indent="-287338">
              <a:spcBef>
                <a:spcPts val="1200"/>
              </a:spcBef>
              <a:buFontTx/>
              <a:buChar char="•"/>
            </a:pPr>
            <a:r>
              <a:rPr lang="en-US" kern="0" dirty="0" smtClean="0"/>
              <a:t>The infrastructure layer is </a:t>
            </a:r>
            <a:r>
              <a:rPr lang="en-US" b="1" kern="0" dirty="0" smtClean="0">
                <a:solidFill>
                  <a:srgbClr val="C00000"/>
                </a:solidFill>
              </a:rPr>
              <a:t>EPICS</a:t>
            </a:r>
            <a:r>
              <a:rPr lang="en-US" kern="0" dirty="0" smtClean="0"/>
              <a:t>, </a:t>
            </a:r>
            <a:r>
              <a:rPr lang="en-US" dirty="0" smtClean="0"/>
              <a:t>used </a:t>
            </a:r>
            <a:r>
              <a:rPr lang="en-US" dirty="0"/>
              <a:t>in hundreds </a:t>
            </a:r>
            <a:r>
              <a:rPr lang="en-US" dirty="0" smtClean="0"/>
              <a:t>of projects </a:t>
            </a:r>
            <a:r>
              <a:rPr lang="en-US" dirty="0"/>
              <a:t>world-wide: light sources, high energy physics, fusion (KSTAR, NSTX), </a:t>
            </a:r>
            <a:r>
              <a:rPr lang="en-US" dirty="0" smtClean="0"/>
              <a:t>telescopes</a:t>
            </a:r>
          </a:p>
          <a:p>
            <a:pPr marL="287338" lvl="1" indent="-287338">
              <a:spcBef>
                <a:spcPts val="1200"/>
              </a:spcBef>
              <a:buFontTx/>
              <a:buChar char="•"/>
            </a:pPr>
            <a:r>
              <a:rPr lang="en-US" dirty="0" smtClean="0"/>
              <a:t>The CODAC services layer is </a:t>
            </a:r>
            <a:r>
              <a:rPr lang="en-US" b="1" dirty="0" smtClean="0">
                <a:solidFill>
                  <a:srgbClr val="C00000"/>
                </a:solidFill>
              </a:rPr>
              <a:t>Control System Studio </a:t>
            </a:r>
            <a:r>
              <a:rPr lang="en-US" dirty="0" smtClean="0"/>
              <a:t>used at many EPICS and other </a:t>
            </a:r>
            <a:r>
              <a:rPr lang="en-US" dirty="0" smtClean="0"/>
              <a:t>sites </a:t>
            </a:r>
            <a:r>
              <a:rPr lang="en-US" dirty="0" smtClean="0"/>
              <a:t>and including HMI, alarming, archiving etc.</a:t>
            </a:r>
          </a:p>
          <a:p>
            <a:pPr marL="287338" lvl="1" indent="-287338">
              <a:spcBef>
                <a:spcPts val="1200"/>
              </a:spcBef>
              <a:buFontTx/>
              <a:buChar char="•"/>
            </a:pPr>
            <a:r>
              <a:rPr lang="en-US" dirty="0" smtClean="0"/>
              <a:t>ITER </a:t>
            </a:r>
            <a:r>
              <a:rPr lang="en-US" b="1" dirty="0" smtClean="0">
                <a:solidFill>
                  <a:srgbClr val="C00000"/>
                </a:solidFill>
              </a:rPr>
              <a:t>specific software </a:t>
            </a:r>
            <a:r>
              <a:rPr lang="en-US" dirty="0" smtClean="0"/>
              <a:t>such as configuration (</a:t>
            </a:r>
            <a:r>
              <a:rPr lang="en-US" dirty="0" smtClean="0"/>
              <a:t>system description), </a:t>
            </a:r>
            <a:r>
              <a:rPr lang="en-US" dirty="0" smtClean="0"/>
              <a:t>state handling, drivers, networking, etc</a:t>
            </a:r>
            <a:r>
              <a:rPr lang="en-US" dirty="0" smtClean="0"/>
              <a:t>.</a:t>
            </a:r>
          </a:p>
          <a:p>
            <a:pPr marL="287338" lvl="1" indent="-287338">
              <a:spcBef>
                <a:spcPts val="1200"/>
              </a:spcBef>
              <a:buFontTx/>
              <a:buChar char="•"/>
            </a:pPr>
            <a:r>
              <a:rPr lang="en-US" dirty="0" smtClean="0"/>
              <a:t>6 month release cycle (major + minor release every year), extensive testing procedures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29" y="980728"/>
            <a:ext cx="1440159" cy="468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17" y="1844824"/>
            <a:ext cx="8143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Content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161" y="2996952"/>
            <a:ext cx="1181100" cy="47625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8000" y="0"/>
            <a:ext cx="9036000" cy="46355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b="0" dirty="0" smtClean="0"/>
              <a:t>CODAC Core </a:t>
            </a:r>
            <a:r>
              <a:rPr lang="en-US" b="0" dirty="0" smtClean="0"/>
              <a:t>System: based </a:t>
            </a:r>
            <a:r>
              <a:rPr lang="en-US" b="0" dirty="0" smtClean="0"/>
              <a:t>on </a:t>
            </a:r>
            <a:r>
              <a:rPr lang="en-US" b="0" dirty="0" smtClean="0"/>
              <a:t>Open Source</a:t>
            </a:r>
            <a:endParaRPr lang="en-GB" b="0" dirty="0" smtClean="0"/>
          </a:p>
        </p:txBody>
      </p:sp>
    </p:spTree>
    <p:extLst>
      <p:ext uri="{BB962C8B-B14F-4D97-AF65-F5344CB8AC3E}">
        <p14:creationId xmlns:p14="http://schemas.microsoft.com/office/powerpoint/2010/main" val="86888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5157192"/>
            <a:ext cx="3498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MRR = Manufacture Readiness Review</a:t>
            </a:r>
          </a:p>
          <a:p>
            <a:r>
              <a:rPr lang="en-US" sz="1400" dirty="0" smtClean="0">
                <a:latin typeface="+mn-lt"/>
              </a:rPr>
              <a:t>RFE = Building Ready For Equipment</a:t>
            </a:r>
          </a:p>
          <a:p>
            <a:r>
              <a:rPr lang="en-US" sz="1400" dirty="0" smtClean="0">
                <a:latin typeface="+mn-lt"/>
              </a:rPr>
              <a:t>IRR = Installation </a:t>
            </a:r>
            <a:r>
              <a:rPr lang="en-US" sz="1400" dirty="0">
                <a:latin typeface="+mn-lt"/>
              </a:rPr>
              <a:t>R</a:t>
            </a:r>
            <a:r>
              <a:rPr lang="en-US" sz="1400" dirty="0" smtClean="0">
                <a:latin typeface="+mn-lt"/>
              </a:rPr>
              <a:t>eadiness review</a:t>
            </a:r>
          </a:p>
          <a:p>
            <a:r>
              <a:rPr lang="en-US" sz="1400" dirty="0" smtClean="0">
                <a:latin typeface="+mn-lt"/>
              </a:rPr>
              <a:t>TRR = Test Readiness Review</a:t>
            </a:r>
            <a:endParaRPr lang="en-GB" sz="1400" dirty="0">
              <a:latin typeface="+mn-lt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0089"/>
            <a:ext cx="8856984" cy="524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8000" y="0"/>
            <a:ext cx="8424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en-US" sz="3200" dirty="0" smtClean="0">
                <a:latin typeface="+mj-lt"/>
              </a:rPr>
              <a:t>ITER Model of Plant System Integration</a:t>
            </a:r>
            <a:endParaRPr lang="en-GB" alt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58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20563" y="915144"/>
            <a:ext cx="7867861" cy="4818112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</a:pPr>
            <a:r>
              <a:rPr lang="en-US" dirty="0" smtClean="0"/>
              <a:t>CODAC Core System release: 5.0 (2015)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RHEL 6.5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EPICS Base 3.15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EPICS V4 (evaluation only)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IO tak</a:t>
            </a:r>
            <a:r>
              <a:rPr lang="en-US" dirty="0" smtClean="0"/>
              <a:t>es EPICS Support development responsibility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New S7 communication drivers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Design of real-time framework for plasma control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Design of pulse configuration system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Preparing tools to be used in FAT tests</a:t>
            </a:r>
            <a:endParaRPr lang="en-US" dirty="0" smtClean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8000" y="0"/>
            <a:ext cx="9036000" cy="46355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b="0" dirty="0" smtClean="0"/>
              <a:t>Current Activities</a:t>
            </a:r>
            <a:endParaRPr lang="en-GB" b="0" dirty="0" smtClean="0"/>
          </a:p>
        </p:txBody>
      </p:sp>
    </p:spTree>
    <p:extLst>
      <p:ext uri="{BB962C8B-B14F-4D97-AF65-F5344CB8AC3E}">
        <p14:creationId xmlns:p14="http://schemas.microsoft.com/office/powerpoint/2010/main" val="254515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20563" y="915144"/>
            <a:ext cx="7867861" cy="4818112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/>
              <a:t>Continue development and support of CODAC Core System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/>
              <a:t>Continue design of high level operation applications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/>
              <a:t>Continue design of Interlock and Safety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/>
              <a:t>Start implementing network infrastructure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/>
              <a:t>Engage with users (plant system I&amp;C developers)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/>
              <a:t>Detail interfaces with plant system I&amp;C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/>
              <a:t>Develop integration schedule and procedures</a:t>
            </a:r>
          </a:p>
          <a:p>
            <a:pPr marL="0" indent="0">
              <a:spcBef>
                <a:spcPts val="400"/>
              </a:spcBef>
              <a:buNone/>
            </a:pPr>
            <a:endParaRPr lang="en-US" dirty="0" smtClean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8000" y="0"/>
            <a:ext cx="9036000" cy="46355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b="0" dirty="0" smtClean="0"/>
              <a:t>What’s Next?</a:t>
            </a:r>
            <a:endParaRPr lang="en-GB" b="0" dirty="0" smtClean="0"/>
          </a:p>
        </p:txBody>
      </p:sp>
    </p:spTree>
    <p:extLst>
      <p:ext uri="{BB962C8B-B14F-4D97-AF65-F5344CB8AC3E}">
        <p14:creationId xmlns:p14="http://schemas.microsoft.com/office/powerpoint/2010/main" val="50144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408"/>
            <a:ext cx="9144000" cy="5839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8001000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 you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ter.org/doc/all/content/com/gallery/Media/6%20-%20Scenic/buildin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5" y="1268760"/>
            <a:ext cx="8001000" cy="377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39752" y="555925"/>
            <a:ext cx="3105083" cy="2441027"/>
            <a:chOff x="2339752" y="555925"/>
            <a:chExt cx="3105083" cy="2441027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flipH="1">
              <a:off x="2339752" y="1012760"/>
              <a:ext cx="1296144" cy="1984192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2" name="TextBox 1"/>
            <p:cNvSpPr txBox="1"/>
            <p:nvPr/>
          </p:nvSpPr>
          <p:spPr>
            <a:xfrm>
              <a:off x="2483768" y="555925"/>
              <a:ext cx="2961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B71 Control building</a:t>
              </a:r>
              <a:endParaRPr lang="en-GB" dirty="0">
                <a:latin typeface="+mn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43808" y="1196752"/>
            <a:ext cx="6249888" cy="4687416"/>
            <a:chOff x="2762949" y="1556792"/>
            <a:chExt cx="6249888" cy="46874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2949" y="1556792"/>
              <a:ext cx="6249888" cy="4687416"/>
            </a:xfrm>
            <a:prstGeom prst="rect">
              <a:avLst/>
            </a:prstGeom>
          </p:spPr>
        </p:pic>
        <p:sp>
          <p:nvSpPr>
            <p:cNvPr id="9" name="Rectangle 2"/>
            <p:cNvSpPr txBox="1">
              <a:spLocks noChangeArrowheads="1"/>
            </p:cNvSpPr>
            <p:nvPr/>
          </p:nvSpPr>
          <p:spPr bwMode="auto">
            <a:xfrm>
              <a:off x="2782255" y="5724240"/>
              <a:ext cx="2232247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defTabSz="795338" rtl="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None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7238" indent="-279400" algn="l" defTabSz="795338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136650" indent="-188913" algn="l" defTabSz="795338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</a:defRPr>
              </a:lvl3pPr>
              <a:lvl4pPr marL="1511300" indent="-184150" algn="l" defTabSz="795338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</a:defRPr>
              </a:lvl4pPr>
              <a:lvl5pPr marL="1885950" indent="-184150" algn="l" defTabSz="795338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5pPr>
              <a:lvl6pPr marL="2343150" indent="-184150" algn="l" defTabSz="795338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6pPr>
              <a:lvl7pPr marL="2800350" indent="-184150" algn="l" defTabSz="795338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7pPr>
              <a:lvl8pPr marL="3257550" indent="-184150" algn="l" defTabSz="795338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8pPr>
              <a:lvl9pPr marL="3714750" indent="-184150" algn="l" defTabSz="795338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l" eaLnBrk="1" hangingPunct="1"/>
              <a:r>
                <a:rPr lang="en-US" sz="1100" kern="0" dirty="0" smtClean="0"/>
                <a:t>Artist view of ITER control room </a:t>
              </a:r>
            </a:p>
            <a:p>
              <a:pPr algn="l" eaLnBrk="1" hangingPunct="1"/>
              <a:r>
                <a:rPr lang="en-US" sz="1100" kern="0" dirty="0" smtClean="0"/>
                <a:t>(courtesy AOP)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39752" y="1196752"/>
            <a:ext cx="504056" cy="4671504"/>
            <a:chOff x="2339752" y="1196752"/>
            <a:chExt cx="504056" cy="4671504"/>
          </a:xfrm>
        </p:grpSpPr>
        <p:cxnSp>
          <p:nvCxnSpPr>
            <p:cNvPr id="13" name="Straight Connector 12"/>
            <p:cNvCxnSpPr/>
            <p:nvPr/>
          </p:nvCxnSpPr>
          <p:spPr bwMode="auto">
            <a:xfrm flipV="1">
              <a:off x="2339752" y="1196752"/>
              <a:ext cx="504056" cy="18002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339752" y="2996952"/>
              <a:ext cx="504056" cy="2871304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36912"/>
            <a:ext cx="4768860" cy="3576645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08000" y="0"/>
            <a:ext cx="9036000" cy="46355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b="0" dirty="0" smtClean="0"/>
              <a:t>The Final Goal: </a:t>
            </a:r>
            <a:r>
              <a:rPr lang="en-US" b="0" dirty="0"/>
              <a:t>I</a:t>
            </a:r>
            <a:r>
              <a:rPr lang="en-US" b="0" dirty="0" smtClean="0"/>
              <a:t>ntegrated Operation</a:t>
            </a:r>
            <a:endParaRPr lang="en-GB" b="0" dirty="0" smtClean="0"/>
          </a:p>
        </p:txBody>
      </p:sp>
    </p:spTree>
    <p:extLst>
      <p:ext uri="{BB962C8B-B14F-4D97-AF65-F5344CB8AC3E}">
        <p14:creationId xmlns:p14="http://schemas.microsoft.com/office/powerpoint/2010/main" val="38159744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" y="1176337"/>
            <a:ext cx="7324725" cy="4505325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7504" y="0"/>
            <a:ext cx="87613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Step 1 : Prepare the operation schedule off-line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60687"/>
            <a:ext cx="3744416" cy="2764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66" y="444560"/>
            <a:ext cx="3301218" cy="2448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4984"/>
            <a:ext cx="4572000" cy="267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1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" y="1176337"/>
            <a:ext cx="7324725" cy="4505325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8000" y="0"/>
            <a:ext cx="3191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 smtClean="0">
                <a:latin typeface="+mj-lt"/>
              </a:rPr>
              <a:t>Step 2 :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Execute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TERFullLiv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528" y="692696"/>
            <a:ext cx="4124917" cy="3367279"/>
          </a:xfrm>
          <a:prstGeom prst="rect">
            <a:avLst/>
          </a:prstGeom>
        </p:spPr>
      </p:pic>
      <p:pic>
        <p:nvPicPr>
          <p:cNvPr id="6" name="JET_plasma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497" y="4149079"/>
            <a:ext cx="3168352" cy="2592289"/>
          </a:xfrm>
          <a:prstGeom prst="rect">
            <a:avLst/>
          </a:prstGeom>
        </p:spPr>
      </p:pic>
      <p:pic>
        <p:nvPicPr>
          <p:cNvPr id="7" name="test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5856" y="4551726"/>
            <a:ext cx="2931245" cy="226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5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8000" y="0"/>
            <a:ext cx="47402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Step 3 : Analyze the data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" y="1176337"/>
            <a:ext cx="7324725" cy="450532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0536" y="503448"/>
            <a:ext cx="4931944" cy="290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3" descr="jScop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7" y="836712"/>
            <a:ext cx="3746981" cy="2429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064" y="4941168"/>
            <a:ext cx="3744416" cy="186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927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" y="1176337"/>
            <a:ext cx="7324725" cy="4505325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8000" y="0"/>
            <a:ext cx="32592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Data Flow Model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7505" y="485954"/>
            <a:ext cx="2520280" cy="2065258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endParaRPr lang="en-US" kern="0" dirty="0" smtClean="0"/>
          </a:p>
          <a:p>
            <a:pPr marL="457200" indent="-457200" eaLnBrk="1" hangingPunct="1">
              <a:buFontTx/>
              <a:buAutoNum type="arabicPeriod"/>
            </a:pPr>
            <a:r>
              <a:rPr lang="en-GB" kern="0" dirty="0" smtClean="0"/>
              <a:t>Preparation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GB" kern="0" dirty="0" smtClean="0"/>
              <a:t>Execution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kern="0" dirty="0" smtClean="0"/>
              <a:t>Analysis</a:t>
            </a:r>
            <a:endParaRPr lang="en-GB" kern="0" dirty="0" smtClean="0"/>
          </a:p>
          <a:p>
            <a:pPr marL="0" indent="0" algn="ctr" eaLnBrk="1" hangingPunct="1">
              <a:buFontTx/>
              <a:buNone/>
            </a:pPr>
            <a:endParaRPr lang="en-US" kern="0" dirty="0"/>
          </a:p>
          <a:p>
            <a:pPr marL="0" indent="0" algn="ctr" eaLnBrk="1" hangingPunct="1">
              <a:buFontTx/>
              <a:buNone/>
            </a:pPr>
            <a:endParaRPr lang="en-US" kern="0" dirty="0" smtClean="0"/>
          </a:p>
        </p:txBody>
      </p:sp>
      <p:sp>
        <p:nvSpPr>
          <p:cNvPr id="6" name="Rectangle 2"/>
          <p:cNvSpPr txBox="1">
            <a:spLocks noChangeAspect="1" noChangeArrowheads="1"/>
          </p:cNvSpPr>
          <p:nvPr/>
        </p:nvSpPr>
        <p:spPr>
          <a:xfrm>
            <a:off x="2987824" y="5517232"/>
            <a:ext cx="5976662" cy="1080120"/>
          </a:xfrm>
          <a:prstGeom prst="rect">
            <a:avLst/>
          </a:prstGeom>
          <a:solidFill>
            <a:srgbClr val="FFFF99"/>
          </a:solidFill>
          <a:ln w="6350">
            <a:solidFill>
              <a:schemeClr val="tx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kern="0" dirty="0" smtClean="0"/>
              <a:t>To reach the goal all systems need to communicate</a:t>
            </a:r>
            <a:endParaRPr lang="en-US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10516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73851" y="1268760"/>
            <a:ext cx="8352928" cy="3024113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sz="2000" b="1" kern="0" dirty="0" smtClean="0"/>
              <a:t>Plant Operation Network (PON) </a:t>
            </a:r>
          </a:p>
          <a:p>
            <a:pPr eaLnBrk="1" hangingPunct="1"/>
            <a:r>
              <a:rPr lang="en-US" sz="1600" kern="0" dirty="0" smtClean="0"/>
              <a:t>General purpose command, status, archive,… (</a:t>
            </a:r>
            <a:r>
              <a:rPr lang="en-US" sz="1600" kern="0" dirty="0" err="1" smtClean="0"/>
              <a:t>Gbps</a:t>
            </a:r>
            <a:r>
              <a:rPr lang="en-US" sz="1600" kern="0" dirty="0" smtClean="0"/>
              <a:t> Ethernet)</a:t>
            </a:r>
          </a:p>
          <a:p>
            <a:pPr marL="0" indent="0" eaLnBrk="1" hangingPunct="1">
              <a:buFontTx/>
              <a:buNone/>
            </a:pPr>
            <a:r>
              <a:rPr lang="en-US" sz="2000" b="1" kern="0" dirty="0" smtClean="0"/>
              <a:t>Synchronous </a:t>
            </a:r>
            <a:r>
              <a:rPr lang="en-US" sz="2000" b="1" kern="0" dirty="0" err="1" smtClean="0"/>
              <a:t>Databus</a:t>
            </a:r>
            <a:r>
              <a:rPr lang="en-US" sz="2000" b="1" kern="0" dirty="0" smtClean="0"/>
              <a:t> Network (SDN)  </a:t>
            </a:r>
          </a:p>
          <a:p>
            <a:pPr eaLnBrk="1" hangingPunct="1"/>
            <a:r>
              <a:rPr lang="en-US" sz="1600" kern="0" dirty="0" smtClean="0"/>
              <a:t>Distributed feedback control (10 </a:t>
            </a:r>
            <a:r>
              <a:rPr lang="en-US" sz="1600" kern="0" dirty="0" err="1" smtClean="0"/>
              <a:t>Gbps</a:t>
            </a:r>
            <a:r>
              <a:rPr lang="en-US" sz="1600" kern="0" dirty="0" smtClean="0"/>
              <a:t> UDP multi-cast)</a:t>
            </a:r>
          </a:p>
          <a:p>
            <a:pPr marL="0" indent="0" eaLnBrk="1" hangingPunct="1">
              <a:buFontTx/>
              <a:buNone/>
            </a:pPr>
            <a:r>
              <a:rPr lang="en-US" sz="2000" b="1" kern="0" dirty="0" smtClean="0"/>
              <a:t>Time </a:t>
            </a:r>
            <a:r>
              <a:rPr lang="en-US" sz="2000" b="1" kern="0" dirty="0"/>
              <a:t>C</a:t>
            </a:r>
            <a:r>
              <a:rPr lang="en-US" sz="2000" b="1" kern="0" dirty="0" smtClean="0"/>
              <a:t>ommunication Network (TCN) </a:t>
            </a:r>
          </a:p>
          <a:p>
            <a:pPr eaLnBrk="1" hangingPunct="1"/>
            <a:r>
              <a:rPr lang="en-US" sz="1600" kern="0" dirty="0" smtClean="0"/>
              <a:t>Absolute time synchronization (IEEE 1588 2008)</a:t>
            </a:r>
          </a:p>
          <a:p>
            <a:pPr marL="0" indent="0" eaLnBrk="1" hangingPunct="1">
              <a:buFontTx/>
              <a:buNone/>
            </a:pPr>
            <a:r>
              <a:rPr lang="en-US" sz="2000" b="1" kern="0" dirty="0" smtClean="0"/>
              <a:t>Data Archiving Network (DAN)  </a:t>
            </a:r>
          </a:p>
          <a:p>
            <a:pPr eaLnBrk="1" hangingPunct="1"/>
            <a:r>
              <a:rPr lang="en-US" sz="1600" kern="0" dirty="0" smtClean="0"/>
              <a:t>High volume data archiving (10 </a:t>
            </a:r>
            <a:r>
              <a:rPr lang="en-US" sz="1600" kern="0" dirty="0" err="1"/>
              <a:t>G</a:t>
            </a:r>
            <a:r>
              <a:rPr lang="en-US" sz="1600" kern="0" dirty="0" err="1" smtClean="0"/>
              <a:t>bps</a:t>
            </a:r>
            <a:r>
              <a:rPr lang="en-US" sz="1600" kern="0" dirty="0" smtClean="0"/>
              <a:t> Ethernet)</a:t>
            </a:r>
          </a:p>
          <a:p>
            <a:pPr marL="0" indent="0" eaLnBrk="1" hangingPunct="1">
              <a:buFontTx/>
              <a:buNone/>
            </a:pPr>
            <a:endParaRPr lang="en-US" sz="2000" kern="0" dirty="0" smtClean="0"/>
          </a:p>
          <a:p>
            <a:pPr marL="0" indent="0" eaLnBrk="1" hangingPunct="1">
              <a:buFontTx/>
              <a:buNone/>
            </a:pPr>
            <a:r>
              <a:rPr lang="en-US" sz="2000" b="1" kern="0" dirty="0" smtClean="0"/>
              <a:t>Central Interlock Network (CIN) </a:t>
            </a:r>
          </a:p>
          <a:p>
            <a:pPr eaLnBrk="1" hangingPunct="1"/>
            <a:r>
              <a:rPr lang="en-US" sz="1600" kern="0" dirty="0" smtClean="0"/>
              <a:t>Industrial Ethernet, Hardwired</a:t>
            </a:r>
          </a:p>
          <a:p>
            <a:pPr marL="0" indent="0" eaLnBrk="1" hangingPunct="1">
              <a:buFontTx/>
              <a:buNone/>
            </a:pPr>
            <a:r>
              <a:rPr lang="en-US" sz="2000" b="1" kern="0" dirty="0" smtClean="0"/>
              <a:t>Central Safety Networks (CSN)</a:t>
            </a:r>
          </a:p>
          <a:p>
            <a:pPr eaLnBrk="1" hangingPunct="1"/>
            <a:r>
              <a:rPr lang="en-US" sz="1600" kern="0" dirty="0" smtClean="0"/>
              <a:t>Industrial Ethernet, Hardwired</a:t>
            </a:r>
            <a:endParaRPr lang="en-GB" sz="1600" kern="0" dirty="0" smtClean="0"/>
          </a:p>
          <a:p>
            <a:pPr marL="0" indent="0" algn="ctr" eaLnBrk="1" hangingPunct="1">
              <a:buFontTx/>
              <a:buNone/>
            </a:pPr>
            <a:endParaRPr lang="en-US" kern="0" dirty="0"/>
          </a:p>
          <a:p>
            <a:pPr marL="0" indent="0" algn="ctr" eaLnBrk="1" hangingPunct="1">
              <a:buFontTx/>
              <a:buNone/>
            </a:pPr>
            <a:endParaRPr lang="en-US" kern="0" dirty="0" smtClean="0"/>
          </a:p>
          <a:p>
            <a:pPr marL="0" indent="0" algn="ctr" eaLnBrk="1" hangingPunct="1">
              <a:buFontTx/>
              <a:buNone/>
            </a:pPr>
            <a:endParaRPr lang="en-US" kern="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7504" y="0"/>
            <a:ext cx="8856984" cy="864096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GB" sz="3200" kern="0" dirty="0" smtClean="0"/>
              <a:t>Many different networks for different purposes</a:t>
            </a:r>
          </a:p>
          <a:p>
            <a:pPr marL="0" indent="0" algn="ctr" eaLnBrk="1" hangingPunct="1">
              <a:buFontTx/>
              <a:buNone/>
            </a:pPr>
            <a:r>
              <a:rPr lang="en-US" kern="0" dirty="0" smtClean="0"/>
              <a:t>All, except nuclear safety and quench loop, based on Ethernet</a:t>
            </a:r>
          </a:p>
          <a:p>
            <a:pPr marL="0" indent="0" algn="ctr" eaLnBrk="1" hangingPunct="1">
              <a:buFontTx/>
              <a:buNone/>
            </a:pPr>
            <a:endParaRPr lang="en-US" sz="3200" kern="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3635896" y="5301208"/>
            <a:ext cx="5328592" cy="13681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Mainstream industrial standards</a:t>
            </a:r>
            <a:endParaRPr kumimoji="0" lang="en-GB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283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738745393"/>
              </p:ext>
            </p:extLst>
          </p:nvPr>
        </p:nvGraphicFramePr>
        <p:xfrm>
          <a:off x="395536" y="679604"/>
          <a:ext cx="8001000" cy="46936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23048"/>
                <a:gridCol w="2777952"/>
              </a:tblGrid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Parameter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Value</a:t>
                      </a:r>
                      <a:endParaRPr lang="en-GB" sz="1600" dirty="0"/>
                    </a:p>
                  </a:txBody>
                  <a:tcPr marT="45709" marB="45709"/>
                </a:tc>
              </a:tr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number of computers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1.000</a:t>
                      </a:r>
                      <a:endParaRPr lang="en-GB" sz="1600" dirty="0"/>
                    </a:p>
                  </a:txBody>
                  <a:tcPr marT="45709" marB="45709"/>
                </a:tc>
              </a:tr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number of signals (wires)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100.000</a:t>
                      </a:r>
                      <a:endParaRPr lang="en-GB" sz="1600" dirty="0"/>
                    </a:p>
                  </a:txBody>
                  <a:tcPr marT="45709" marB="45709"/>
                </a:tc>
              </a:tr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number of process variables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1.000.000</a:t>
                      </a:r>
                      <a:endParaRPr lang="en-GB" sz="1600" dirty="0"/>
                    </a:p>
                  </a:txBody>
                  <a:tcPr marT="45709" marB="45709"/>
                </a:tc>
              </a:tr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Maximum sustained data flow on PON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MB/s</a:t>
                      </a:r>
                      <a:endParaRPr lang="en-GB" sz="1600" dirty="0"/>
                    </a:p>
                  </a:txBody>
                  <a:tcPr marT="45709" marB="45709"/>
                </a:tc>
              </a:tr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PON archive rate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 MB/s</a:t>
                      </a:r>
                      <a:endParaRPr lang="en-GB" sz="1600" dirty="0"/>
                    </a:p>
                  </a:txBody>
                  <a:tcPr marT="45709" marB="45709"/>
                </a:tc>
              </a:tr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DAN archive rate (initial)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GB/s</a:t>
                      </a:r>
                      <a:endParaRPr lang="en-GB" sz="1600" dirty="0"/>
                    </a:p>
                  </a:txBody>
                  <a:tcPr marT="45709" marB="45709"/>
                </a:tc>
              </a:tr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r>
                        <a:rPr lang="en-US" sz="1600" baseline="0" dirty="0" smtClean="0"/>
                        <a:t> DAN archive rate (final)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GB/s</a:t>
                      </a:r>
                      <a:endParaRPr lang="en-GB" sz="1600" dirty="0"/>
                    </a:p>
                  </a:txBody>
                  <a:tcPr marT="45709" marB="45709"/>
                </a:tc>
              </a:tr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archive capacity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90-2200 TB/day</a:t>
                      </a:r>
                      <a:endParaRPr lang="en-GB" sz="1600" dirty="0"/>
                    </a:p>
                  </a:txBody>
                  <a:tcPr marT="45709" marB="45709"/>
                </a:tc>
              </a:tr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Accuracy of time synchronization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ns RMS</a:t>
                      </a:r>
                      <a:endParaRPr lang="en-GB" sz="1600" dirty="0"/>
                    </a:p>
                  </a:txBody>
                  <a:tcPr marT="45709" marB="45709"/>
                </a:tc>
              </a:tr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Number of nodes on SDN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</a:t>
                      </a:r>
                      <a:endParaRPr lang="en-GB" sz="1600" dirty="0"/>
                    </a:p>
                  </a:txBody>
                  <a:tcPr marT="45709" marB="45709"/>
                </a:tc>
              </a:tr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Maximum latency asynchronous events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</a:t>
                      </a:r>
                      <a:r>
                        <a:rPr lang="en-US" sz="1600" dirty="0" err="1" smtClean="0"/>
                        <a:t>ms</a:t>
                      </a:r>
                      <a:endParaRPr lang="en-GB" sz="1600" dirty="0"/>
                    </a:p>
                  </a:txBody>
                  <a:tcPr marT="45709" marB="45709"/>
                </a:tc>
              </a:tr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Maximum latency application to application (SDN)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µs</a:t>
                      </a:r>
                      <a:endParaRPr lang="en-GB" sz="1600" dirty="0"/>
                    </a:p>
                  </a:txBody>
                  <a:tcPr marT="45709" marB="45709"/>
                </a:tc>
              </a:tr>
              <a:tr h="33525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Maximum sustained data flow on SDN</a:t>
                      </a:r>
                      <a:endParaRPr lang="en-GB" sz="16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 MB/s</a:t>
                      </a:r>
                      <a:endParaRPr lang="en-GB" sz="1600" dirty="0"/>
                    </a:p>
                  </a:txBody>
                  <a:tcPr marT="45709" marB="45709"/>
                </a:tc>
              </a:tr>
            </a:tbl>
          </a:graphicData>
        </a:graphic>
      </p:graphicFrame>
      <p:sp>
        <p:nvSpPr>
          <p:cNvPr id="25658" name="Text Box 4"/>
          <p:cNvSpPr txBox="1">
            <a:spLocks noChangeArrowheads="1"/>
          </p:cNvSpPr>
          <p:nvPr/>
        </p:nvSpPr>
        <p:spPr bwMode="auto">
          <a:xfrm>
            <a:off x="108000" y="0"/>
            <a:ext cx="3898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>
                <a:latin typeface="+mj-lt"/>
              </a:rPr>
              <a:t>CODAC Parameters</a:t>
            </a:r>
            <a:endParaRPr lang="en-GB" sz="3200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3635896" y="5373216"/>
            <a:ext cx="5328592" cy="134076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Achievable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with 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today’s 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COTS technology</a:t>
            </a:r>
            <a:endParaRPr kumimoji="0" lang="en-GB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08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08000" y="0"/>
            <a:ext cx="2371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 smtClean="0">
                <a:latin typeface="+mn-lt"/>
              </a:rPr>
              <a:t>Architecture</a:t>
            </a:r>
            <a:endParaRPr lang="en-GB" sz="3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612000"/>
            <a:ext cx="7586663" cy="5457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612000"/>
            <a:ext cx="7586663" cy="5457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612000"/>
            <a:ext cx="7586663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065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TER_Scientific_and_General_Presentation_2EPDGM_v1_6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dirty="0" smtClean="0">
            <a:latin typeface="+mn-lt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ITER_Scientific_and_General_Presentation_2EPDGM_v1_6</Template>
  <TotalTime>1146</TotalTime>
  <Words>647</Words>
  <Application>Microsoft Office PowerPoint</Application>
  <PresentationFormat>On-screen Show (4:3)</PresentationFormat>
  <Paragraphs>131</Paragraphs>
  <Slides>18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ITER_Scientific_and_General_Presentation_2EPDGM_v1_6</vt:lpstr>
      <vt:lpstr>Status of ITER and CODAC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ITER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ITER and CODAC</dc:title>
  <dc:creator>Ralph Lange</dc:creator>
  <cp:lastModifiedBy>Ralph Lange</cp:lastModifiedBy>
  <cp:revision>30</cp:revision>
  <cp:lastPrinted>2011-01-24T11:19:46Z</cp:lastPrinted>
  <dcterms:created xsi:type="dcterms:W3CDTF">2014-10-20T09:32:03Z</dcterms:created>
  <dcterms:modified xsi:type="dcterms:W3CDTF">2014-10-21T04:39:02Z</dcterms:modified>
</cp:coreProperties>
</file>